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5" r:id="rId2"/>
    <p:sldId id="258" r:id="rId3"/>
    <p:sldId id="260" r:id="rId4"/>
    <p:sldId id="263" r:id="rId5"/>
    <p:sldId id="283" r:id="rId6"/>
    <p:sldId id="264" r:id="rId7"/>
    <p:sldId id="266" r:id="rId8"/>
    <p:sldId id="262" r:id="rId9"/>
    <p:sldId id="272" r:id="rId10"/>
    <p:sldId id="269" r:id="rId11"/>
    <p:sldId id="268" r:id="rId12"/>
    <p:sldId id="276" r:id="rId13"/>
    <p:sldId id="282" r:id="rId14"/>
    <p:sldId id="277" r:id="rId15"/>
    <p:sldId id="271" r:id="rId16"/>
    <p:sldId id="278" r:id="rId17"/>
    <p:sldId id="267" r:id="rId18"/>
    <p:sldId id="284" r:id="rId19"/>
    <p:sldId id="285" r:id="rId20"/>
    <p:sldId id="286" r:id="rId21"/>
    <p:sldId id="280" r:id="rId22"/>
    <p:sldId id="256" r:id="rId23"/>
    <p:sldId id="274" r:id="rId24"/>
    <p:sldId id="281" r:id="rId25"/>
    <p:sldId id="273" r:id="rId26"/>
  </p:sldIdLst>
  <p:sldSz cx="9144000" cy="6858000" type="screen4x3"/>
  <p:notesSz cx="6881813" cy="10002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24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50888"/>
            <a:ext cx="4997450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751348"/>
            <a:ext cx="5505450" cy="450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0960"/>
            <a:ext cx="2982119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9500960"/>
            <a:ext cx="2982119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36BAA2C-D212-42DA-A50D-32AB5318DD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98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81A8C-9266-4E87-B9D0-8D29A3E99303}" type="slidenum">
              <a:rPr lang="en-US"/>
              <a:pPr/>
              <a:t>22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7B0180-D216-4BDF-A455-A377B3E34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445DD-26DC-4AAE-86BF-45CAA4017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F0A7C-D339-4796-A8AE-80DC498938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28A37-2EB1-4C6E-AF7B-9634DD12C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E5DD1-5F7A-4548-850A-F847DB2F30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F11F0-6BF9-4274-AD1C-5937B4FAD5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4454-1F9C-4173-9784-B29E28B083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ACC5A-D3FE-4B0F-94BB-25BBC05541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8847D-4B7A-4F20-9AAC-6E3DD1DFBC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B66E1-4E23-4292-8B32-C8401E58B1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FDC9D-EEE4-4C84-9FFE-8BD87181DA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968A4C42-288B-4ACC-BCC3-6CBDDE7C50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jepotica.si/wp-content/uploads/2013/01/kako-djeca-uc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b="1" dirty="0" smtClean="0">
                <a:solidFill>
                  <a:srgbClr val="00B050"/>
                </a:solidFill>
                <a:latin typeface="Comic Sans MS" pitchFamily="66" charset="0"/>
              </a:rPr>
              <a:t>ZA ZNANJE I UČENJE</a:t>
            </a:r>
            <a:endParaRPr lang="hr-HR" sz="6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Picture 2" descr="http://ljepotica.si/wp-content/uploads/2013/01/kako-djeca-uc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1331640" y="548680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ZA ZNANJE I UČENJE</a:t>
            </a:r>
            <a:endParaRPr lang="hr-HR" sz="4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564137" cy="6418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548680"/>
            <a:ext cx="9324527" cy="864096"/>
          </a:xfrm>
        </p:spPr>
        <p:txBody>
          <a:bodyPr/>
          <a:lstStyle/>
          <a:p>
            <a:pPr algn="ctr"/>
            <a:r>
              <a:rPr lang="hr-HR" sz="3900" b="1" dirty="0" smtClean="0">
                <a:solidFill>
                  <a:srgbClr val="00B050"/>
                </a:solidFill>
                <a:latin typeface="Comic Sans MS" pitchFamily="66" charset="0"/>
              </a:rPr>
              <a:t>Savjeti za lakše učenje</a:t>
            </a:r>
            <a:r>
              <a:rPr lang="hr-HR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hr-HR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hr-HR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3" y="1628800"/>
            <a:ext cx="8568952" cy="2592288"/>
          </a:xfrm>
        </p:spPr>
        <p:txBody>
          <a:bodyPr/>
          <a:lstStyle/>
          <a:p>
            <a:r>
              <a:rPr lang="hr-HR" sz="3200" b="1" dirty="0" smtClean="0">
                <a:solidFill>
                  <a:srgbClr val="00B050"/>
                </a:solidFill>
                <a:latin typeface="Comic Sans MS" pitchFamily="66" charset="0"/>
              </a:rPr>
              <a:t>Motivirajmo se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>
                <a:latin typeface="Comic Sans MS" pitchFamily="66" charset="0"/>
              </a:rPr>
              <a:t>Zašto želimo naučiti nešto? 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>
                <a:latin typeface="Comic Sans MS" pitchFamily="66" charset="0"/>
              </a:rPr>
              <a:t>Što želimo postići učenjem? 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>
                <a:latin typeface="Comic Sans MS" pitchFamily="66" charset="0"/>
              </a:rPr>
              <a:t>Ako ne znamo zašto želimo usvajati nova znanja, onda će nam sve odvraćati pažnju od onoga što bismo trebali raditi.</a:t>
            </a:r>
            <a:endParaRPr lang="hr-HR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564137" cy="6418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610549" cy="1661046"/>
          </a:xfrm>
        </p:spPr>
        <p:txBody>
          <a:bodyPr/>
          <a:lstStyle/>
          <a:p>
            <a:pPr algn="ctr"/>
            <a:r>
              <a:rPr lang="hr-HR" sz="4000" b="1" dirty="0" smtClean="0">
                <a:solidFill>
                  <a:srgbClr val="00B050"/>
                </a:solidFill>
                <a:latin typeface="Comic Sans MS" pitchFamily="66" charset="0"/>
              </a:rPr>
              <a:t>Postavimo ciljeve</a:t>
            </a:r>
            <a:endParaRPr lang="hr-HR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24745"/>
            <a:ext cx="62281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Comic Sam"/>
              </a:rPr>
              <a:t>„ Sve što čovjekov um može zamisliti, može i postići.“</a:t>
            </a:r>
            <a:r>
              <a:rPr lang="hr-HR" sz="3200" dirty="0" smtClean="0">
                <a:latin typeface="Comic Sam"/>
              </a:rPr>
              <a:t> Clement</a:t>
            </a:r>
          </a:p>
          <a:p>
            <a:pPr>
              <a:buFont typeface="Arial" pitchFamily="34" charset="0"/>
              <a:buChar char="•"/>
            </a:pPr>
            <a:r>
              <a:rPr lang="vi-VN" sz="3200" dirty="0" smtClean="0">
                <a:latin typeface="Comic Sam"/>
              </a:rPr>
              <a:t>Pripremi</a:t>
            </a:r>
            <a:r>
              <a:rPr lang="hr-HR" sz="3200" dirty="0" smtClean="0">
                <a:latin typeface="Comic Sam"/>
              </a:rPr>
              <a:t>mo</a:t>
            </a:r>
            <a:r>
              <a:rPr lang="vi-VN" sz="3200" dirty="0" smtClean="0">
                <a:latin typeface="Comic Sam"/>
              </a:rPr>
              <a:t> se najbolje što možete, i svaka prepreka će biti lakša. </a:t>
            </a:r>
            <a:endParaRPr lang="hr-HR" sz="3200" dirty="0" smtClean="0">
              <a:latin typeface="Comic Sam"/>
            </a:endParaRPr>
          </a:p>
          <a:p>
            <a:pPr>
              <a:buFont typeface="Arial" pitchFamily="34" charset="0"/>
              <a:buChar char="•"/>
            </a:pPr>
            <a:r>
              <a:rPr lang="hr-HR" sz="3200" dirty="0" smtClean="0">
                <a:latin typeface="Comic Sam"/>
              </a:rPr>
              <a:t>V</a:t>
            </a:r>
            <a:r>
              <a:rPr lang="vi-VN" sz="3200" dirty="0" smtClean="0">
                <a:latin typeface="Comic Sam"/>
              </a:rPr>
              <a:t>ažno </a:t>
            </a:r>
            <a:r>
              <a:rPr lang="hr-HR" sz="3200" dirty="0" smtClean="0">
                <a:latin typeface="Comic Sam"/>
              </a:rPr>
              <a:t>je </a:t>
            </a:r>
            <a:r>
              <a:rPr lang="vi-VN" sz="3200" dirty="0" smtClean="0">
                <a:latin typeface="Comic Sam"/>
              </a:rPr>
              <a:t>postaviti realne ciljeve</a:t>
            </a:r>
            <a:r>
              <a:rPr lang="hr-HR" sz="3200" dirty="0" smtClean="0">
                <a:latin typeface="Comic Sam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>
                <a:latin typeface="Comic Sam"/>
              </a:rPr>
              <a:t>T</a:t>
            </a:r>
            <a:r>
              <a:rPr lang="vi-VN" sz="3200" dirty="0" smtClean="0">
                <a:latin typeface="Comic Sam"/>
              </a:rPr>
              <a:t>ada će postojati veća mogućnost da će</a:t>
            </a:r>
            <a:r>
              <a:rPr lang="hr-HR" sz="3200" dirty="0" smtClean="0">
                <a:latin typeface="Comic Sam"/>
              </a:rPr>
              <a:t>mo</a:t>
            </a:r>
            <a:r>
              <a:rPr lang="vi-VN" sz="3200" dirty="0" smtClean="0">
                <a:latin typeface="Comic Sam"/>
              </a:rPr>
              <a:t> ih i ostvariti.</a:t>
            </a:r>
            <a:r>
              <a:rPr lang="vi-VN" sz="3200" dirty="0" smtClean="0"/>
              <a:t> </a:t>
            </a:r>
            <a:endParaRPr lang="hr-HR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mblr_mo41w8RETb1rz85s4o1_500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97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086600" cy="731838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00B050"/>
                </a:solidFill>
                <a:latin typeface="Comic Sans MS" pitchFamily="66" charset="0"/>
              </a:rPr>
              <a:t>UČENJE NE MORA BITI MUČENJE</a:t>
            </a:r>
            <a:endParaRPr lang="hr-HR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1746" name="Picture 2" descr="http://www.ezadar.hr/repository/image_raw/77828/xxl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6192688" cy="44215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mo41w8RETb1rz85s4o1_500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20472" cy="6854767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mo41w8RETb1rz85s4o1_500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Picture 2" descr="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342042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00B050"/>
                </a:solidFill>
                <a:latin typeface="Comic Sans MS" pitchFamily="66" charset="0"/>
              </a:rPr>
              <a:t>“Sve što možeš napraviti danas,ne ostavljaj za sutra.”</a:t>
            </a:r>
            <a:endParaRPr lang="hr-HR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68952" cy="64219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b="1" dirty="0" smtClean="0">
                <a:solidFill>
                  <a:srgbClr val="00B050"/>
                </a:solidFill>
                <a:latin typeface="Comic Sans MS" pitchFamily="66" charset="0"/>
              </a:rPr>
              <a:t>Razmišljajmo pozitivno</a:t>
            </a:r>
            <a:endParaRPr lang="hr-HR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844824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 smtClean="0">
                <a:latin typeface="Comic Sans MS" pitchFamily="66" charset="0"/>
              </a:rPr>
              <a:t>Nema smisla postavljati ciljeve za učenje ako ne vjerujemo da ćemo ih stvarno i postići. 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>
                <a:latin typeface="Comic Sans MS" pitchFamily="66" charset="0"/>
              </a:rPr>
              <a:t>Zato moramo razmišljati pozitivno. 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>
                <a:latin typeface="Comic Sans MS" pitchFamily="66" charset="0"/>
              </a:rPr>
              <a:t>Nemojmo odustati ako nam jedan dan učenje ne ide onako kako smo planirali. 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>
                <a:latin typeface="Comic Sans MS" pitchFamily="66" charset="0"/>
              </a:rPr>
              <a:t>Uzmimo si dan odmora i sljedeći dan nastavimo prema planu koji smo si zacrtali.</a:t>
            </a:r>
            <a:endParaRPr lang="hr-HR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mo41w8RETb1rz85s4o1_500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80720"/>
          </a:xfrm>
          <a:prstGeom prst="rect">
            <a:avLst/>
          </a:prstGeom>
        </p:spPr>
      </p:pic>
      <p:pic>
        <p:nvPicPr>
          <p:cNvPr id="1026" name="Picture 2" descr="http://altertv.org/tv/media/k2/items/cache/d12fc2ba4cae84a5ddd14475d5a8989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32856"/>
            <a:ext cx="4706195" cy="42930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0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 smtClean="0">
                <a:solidFill>
                  <a:srgbClr val="00B050"/>
                </a:solidFill>
                <a:latin typeface="Comic Sans MS" pitchFamily="66" charset="0"/>
              </a:rPr>
              <a:t>Ja to mogu,</a:t>
            </a:r>
          </a:p>
          <a:p>
            <a:pPr algn="ctr"/>
            <a:r>
              <a:rPr lang="hr-HR" sz="5400" dirty="0" smtClean="0">
                <a:solidFill>
                  <a:srgbClr val="00B050"/>
                </a:solidFill>
                <a:latin typeface="Comic Sans MS" pitchFamily="66" charset="0"/>
              </a:rPr>
              <a:t>Ja to hoću !</a:t>
            </a:r>
            <a:endParaRPr lang="hr-HR" sz="54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20472" cy="66104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573016"/>
            <a:ext cx="8964488" cy="32849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b="1" dirty="0" smtClean="0">
                <a:solidFill>
                  <a:srgbClr val="00B050"/>
                </a:solidFill>
                <a:latin typeface="Comic Sans MS" pitchFamily="66" charset="0"/>
              </a:rPr>
              <a:t>Biti cool znači</a:t>
            </a:r>
            <a:r>
              <a:rPr lang="hr-HR" dirty="0" smtClean="0">
                <a:solidFill>
                  <a:srgbClr val="00B050"/>
                </a:solidFill>
                <a:latin typeface="Comic Sans MS" pitchFamily="66" charset="0"/>
              </a:rPr>
              <a:t>:</a:t>
            </a:r>
            <a:r>
              <a:rPr lang="hr-HR" dirty="0" smtClean="0">
                <a:latin typeface="Comic Sans MS" pitchFamily="66" charset="0"/>
              </a:rPr>
              <a:t/>
            </a:r>
            <a:br>
              <a:rPr lang="hr-HR" dirty="0" smtClean="0">
                <a:latin typeface="Comic Sans MS" pitchFamily="66" charset="0"/>
              </a:rPr>
            </a:br>
            <a:r>
              <a:rPr lang="hr-HR" dirty="0" smtClean="0">
                <a:latin typeface="Comic Sans MS" pitchFamily="66" charset="0"/>
              </a:rPr>
              <a:t>-biti dobar učenik</a:t>
            </a:r>
            <a:br>
              <a:rPr lang="hr-HR" dirty="0" smtClean="0">
                <a:latin typeface="Comic Sans MS" pitchFamily="66" charset="0"/>
              </a:rPr>
            </a:br>
            <a:r>
              <a:rPr lang="hr-HR" dirty="0" smtClean="0">
                <a:latin typeface="Comic Sans MS" pitchFamily="66" charset="0"/>
              </a:rPr>
              <a:t>-poštivat profesore,roditelje  i starije od  sebe</a:t>
            </a:r>
            <a:br>
              <a:rPr lang="hr-HR" dirty="0" smtClean="0">
                <a:latin typeface="Comic Sans MS" pitchFamily="66" charset="0"/>
              </a:rPr>
            </a:br>
            <a:r>
              <a:rPr lang="hr-HR" dirty="0" smtClean="0">
                <a:latin typeface="Comic Sans MS" pitchFamily="66" charset="0"/>
              </a:rPr>
              <a:t>-prihvaćat različitosti</a:t>
            </a:r>
            <a:br>
              <a:rPr lang="hr-HR" dirty="0" smtClean="0">
                <a:latin typeface="Comic Sans MS" pitchFamily="66" charset="0"/>
              </a:rPr>
            </a:br>
            <a:r>
              <a:rPr lang="hr-HR" dirty="0" smtClean="0">
                <a:latin typeface="Comic Sans MS" pitchFamily="66" charset="0"/>
              </a:rPr>
              <a:t>-ne osuđivati</a:t>
            </a:r>
            <a:br>
              <a:rPr lang="hr-HR" dirty="0" smtClean="0">
                <a:latin typeface="Comic Sans MS" pitchFamily="66" charset="0"/>
              </a:rPr>
            </a:br>
            <a:r>
              <a:rPr lang="hr-HR" dirty="0" smtClean="0">
                <a:latin typeface="Comic Sans MS" pitchFamily="66" charset="0"/>
              </a:rPr>
              <a:t>-pomagati drugima</a:t>
            </a:r>
            <a:br>
              <a:rPr lang="hr-HR" dirty="0" smtClean="0">
                <a:latin typeface="Comic Sans MS" pitchFamily="66" charset="0"/>
              </a:rPr>
            </a:br>
            <a:r>
              <a:rPr lang="hr-HR" dirty="0" smtClean="0">
                <a:latin typeface="Comic Sans MS" pitchFamily="66" charset="0"/>
              </a:rPr>
              <a:t>-ne konzumirati alkohol</a:t>
            </a:r>
            <a:br>
              <a:rPr lang="hr-HR" dirty="0" smtClean="0">
                <a:latin typeface="Comic Sans MS" pitchFamily="66" charset="0"/>
              </a:rPr>
            </a:br>
            <a:r>
              <a:rPr lang="hr-HR" dirty="0" smtClean="0">
                <a:latin typeface="Comic Sans MS" pitchFamily="66" charset="0"/>
              </a:rPr>
              <a:t>-ne pušiti cigarete</a:t>
            </a:r>
            <a:br>
              <a:rPr lang="hr-HR" dirty="0" smtClean="0">
                <a:latin typeface="Comic Sans MS" pitchFamily="66" charset="0"/>
              </a:rPr>
            </a:br>
            <a:r>
              <a:rPr lang="hr-HR" dirty="0" smtClean="0">
                <a:latin typeface="Comic Sans MS" pitchFamily="66" charset="0"/>
              </a:rPr>
              <a:t>-biti poslušan i marljiv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umblr_mo41w8RETb1rz85s4o1_500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30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156990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00B050"/>
                </a:solidFill>
                <a:latin typeface="Comic Sans MS" pitchFamily="66" charset="0"/>
              </a:rPr>
              <a:t>Kako smanjiti strah od ispitivanja?</a:t>
            </a:r>
            <a:endParaRPr lang="hr-HR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628800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Comic Sans MS" pitchFamily="66" charset="0"/>
              </a:rPr>
              <a:t>• Naučiti materijal koji ćeš biti pitan tako dobro da ga se možeš prisjetiti i kada si pod stresom.</a:t>
            </a:r>
          </a:p>
          <a:p>
            <a:endParaRPr lang="hr-HR" sz="2800" dirty="0" smtClean="0">
              <a:latin typeface="Comic Sans MS" pitchFamily="66" charset="0"/>
            </a:endParaRPr>
          </a:p>
          <a:p>
            <a:r>
              <a:rPr lang="hr-HR" sz="2800" dirty="0" smtClean="0">
                <a:latin typeface="Comic Sans MS" pitchFamily="66" charset="0"/>
              </a:rPr>
              <a:t>•Graditi samopouzdanje tako što ćeš učiti redovito, a ne zadnji čas, noć prije ispitivanja. 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1988" name="Picture 4" descr="http://medskvz.org/novine/wp-content/uploads/2008/12/zabrinuti-uceni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36629"/>
            <a:ext cx="3384376" cy="46746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mblr_mo41w8RETb1rz85s4o1_500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7010"/>
            <a:ext cx="9144000" cy="6264696"/>
          </a:xfrm>
          <a:prstGeom prst="rect">
            <a:avLst/>
          </a:prstGeom>
        </p:spPr>
      </p:pic>
      <p:pic>
        <p:nvPicPr>
          <p:cNvPr id="40962" name="Picture 2" descr="http://www.educentar.net/data/images/preview/article/a3/3d033c3a-resize-400x0x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54744"/>
            <a:ext cx="4680520" cy="33032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07504"/>
            <a:ext cx="9144000" cy="5832648"/>
          </a:xfrm>
        </p:spPr>
        <p:txBody>
          <a:bodyPr/>
          <a:lstStyle/>
          <a:p>
            <a:r>
              <a:rPr lang="hr-HR" sz="2400" dirty="0" smtClean="0">
                <a:latin typeface="Comic Sans MS" pitchFamily="66" charset="0"/>
              </a:rPr>
              <a:t>• Naučiti se koncentrirati na materijal koji učiš tako što ćeš: </a:t>
            </a:r>
            <a:br>
              <a:rPr lang="hr-HR" sz="2400" dirty="0" smtClean="0">
                <a:latin typeface="Comic Sans MS" pitchFamily="66" charset="0"/>
              </a:rPr>
            </a:br>
            <a:r>
              <a:rPr lang="hr-HR" sz="2400" dirty="0" smtClean="0">
                <a:latin typeface="Comic Sans MS" pitchFamily="66" charset="0"/>
              </a:rPr>
              <a:t>- izvlačiti pitanja iz knjige i bilježnice i ponavljati gradivo kroz odgovore na ta pitanja </a:t>
            </a:r>
            <a:br>
              <a:rPr lang="hr-HR" sz="2400" dirty="0" smtClean="0">
                <a:latin typeface="Comic Sans MS" pitchFamily="66" charset="0"/>
              </a:rPr>
            </a:br>
            <a:r>
              <a:rPr lang="hr-HR" sz="2400" dirty="0" smtClean="0">
                <a:latin typeface="Comic Sans MS" pitchFamily="66" charset="0"/>
              </a:rPr>
              <a:t>- usmjeriti se na ključne riječi, koncepte i primjere u knjizi i bilježnici </a:t>
            </a:r>
            <a:br>
              <a:rPr lang="hr-HR" sz="2400" dirty="0" smtClean="0">
                <a:latin typeface="Comic Sans MS" pitchFamily="66" charset="0"/>
              </a:rPr>
            </a:br>
            <a:r>
              <a:rPr lang="hr-HR" sz="2400" dirty="0" smtClean="0">
                <a:latin typeface="Comic Sans MS" pitchFamily="66" charset="0"/>
              </a:rPr>
              <a:t>- izraditi tablice i bilješke kroz koje ćeš organizirati informacije iz knjige i bilježnice </a:t>
            </a:r>
            <a:br>
              <a:rPr lang="hr-HR" sz="2400" dirty="0" smtClean="0">
                <a:latin typeface="Comic Sans MS" pitchFamily="66" charset="0"/>
              </a:rPr>
            </a:br>
            <a:r>
              <a:rPr lang="hr-HR" sz="2400" dirty="0" smtClean="0">
                <a:latin typeface="Comic Sans MS" pitchFamily="66" charset="0"/>
              </a:rPr>
              <a:t>- koristiti tehnike opuštanja, kao što je, na primjer, duboko disanje</a:t>
            </a:r>
            <a:endParaRPr lang="hr-HR" sz="24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mblr_mo41w8RETb1rz85s4o1_500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91075" cy="6336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b="1" dirty="0" smtClean="0">
                <a:solidFill>
                  <a:srgbClr val="00B050"/>
                </a:solidFill>
                <a:latin typeface="Comic Sans MS" pitchFamily="66" charset="0"/>
              </a:rPr>
              <a:t>„Jedini način da imaš prijatelje jest biti prijatelj.” </a:t>
            </a:r>
            <a:endParaRPr lang="hr-HR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Picture 3" descr="prijatelji-300x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132856"/>
            <a:ext cx="6361298" cy="4240865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mblr_mo41w8RETb1rz85s4o1_500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898581" cy="1417638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00B050"/>
                </a:solidFill>
                <a:latin typeface="Comic Sans MS" pitchFamily="66" charset="0"/>
              </a:rPr>
              <a:t>Što još pomaže u učenju? </a:t>
            </a:r>
            <a:endParaRPr lang="hr-HR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3010" name="Picture 2" descr="http://www.kupime.hr/upload/oglas/istock_000012903885xsmall_144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131204"/>
            <a:ext cx="5616624" cy="37267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196753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Comic Sans MS" pitchFamily="66" charset="0"/>
              </a:rPr>
              <a:t>• učiti s interesom, sa znatiželjom</a:t>
            </a:r>
            <a:br>
              <a:rPr lang="hr-HR" sz="2800" dirty="0" smtClean="0">
                <a:latin typeface="Comic Sans MS" pitchFamily="66" charset="0"/>
              </a:rPr>
            </a:br>
            <a:r>
              <a:rPr lang="hr-HR" sz="2800" dirty="0" smtClean="0">
                <a:latin typeface="Comic Sans MS" pitchFamily="66" charset="0"/>
              </a:rPr>
              <a:t>• učiti - odmarati se - učiti - odmarati se</a:t>
            </a:r>
            <a:br>
              <a:rPr lang="hr-HR" sz="2800" dirty="0" smtClean="0">
                <a:latin typeface="Comic Sans MS" pitchFamily="66" charset="0"/>
              </a:rPr>
            </a:br>
            <a:r>
              <a:rPr lang="hr-HR" sz="2800" dirty="0" smtClean="0">
                <a:latin typeface="Comic Sans MS" pitchFamily="66" charset="0"/>
              </a:rPr>
              <a:t>• nagraditi se za svoje uspjehe</a:t>
            </a:r>
            <a:br>
              <a:rPr lang="hr-HR" sz="2800" dirty="0" smtClean="0">
                <a:latin typeface="Comic Sans MS" pitchFamily="66" charset="0"/>
              </a:rPr>
            </a:br>
            <a:r>
              <a:rPr lang="hr-HR" sz="2800" dirty="0" smtClean="0">
                <a:latin typeface="Comic Sans MS" pitchFamily="66" charset="0"/>
              </a:rPr>
              <a:t>• ohrabrivati sebe (kao što bi ohrabrivali najboljeg prijatelja)</a:t>
            </a:r>
            <a:endParaRPr lang="hr-H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mblr_mo41w8RETb1rz85s4o1_500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3" y="1052736"/>
            <a:ext cx="3384375" cy="4320480"/>
          </a:xfrm>
        </p:spPr>
        <p:txBody>
          <a:bodyPr/>
          <a:lstStyle/>
          <a:p>
            <a:pPr algn="ctr"/>
            <a:r>
              <a:rPr lang="hr-HR" sz="4400" b="1" dirty="0" smtClean="0">
                <a:solidFill>
                  <a:srgbClr val="00B050"/>
                </a:solidFill>
                <a:latin typeface="Comic Sans MS" pitchFamily="66" charset="0"/>
              </a:rPr>
              <a:t>Informacije mami više nisu šok, kad vidi da u školi nisam tako loš!</a:t>
            </a:r>
            <a:br>
              <a:rPr lang="hr-HR" sz="4400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hr-HR" sz="4400" b="1" dirty="0">
              <a:solidFill>
                <a:srgbClr val="00B050"/>
              </a:solidFill>
            </a:endParaRPr>
          </a:p>
        </p:txBody>
      </p:sp>
      <p:pic>
        <p:nvPicPr>
          <p:cNvPr id="34818" name="Picture 2" descr="http://www.os-akanizlica-pozega.skole.hr/upload/os-akanizlica-pozega/images/newsimg/291/Image/parental-sup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08720"/>
            <a:ext cx="4337573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8" name="Picture 7" descr="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331"/>
            <a:ext cx="9144000" cy="6812669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umblr_mo41w8RETb1rz85s4o1_500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404664"/>
            <a:ext cx="7092280" cy="5030019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Kada ti je teško,</a:t>
            </a: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Kada nemaš kome</a:t>
            </a: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I misliš da ne može biti gore,</a:t>
            </a: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A nemaš koga</a:t>
            </a: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Da te tješi,</a:t>
            </a: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Dođi do mene</a:t>
            </a: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I ja ću ti pomoći.</a:t>
            </a:r>
          </a:p>
          <a:p>
            <a:pPr>
              <a:buNone/>
            </a:pPr>
            <a:endParaRPr lang="hr-HR" dirty="0" smtClean="0">
              <a:latin typeface="Comic Sans MS" pitchFamily="66" charset="0"/>
            </a:endParaRP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A znaš li zašto?</a:t>
            </a: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Jer prijatelji uvijek pomažu </a:t>
            </a: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jedni drugima.</a:t>
            </a:r>
          </a:p>
        </p:txBody>
      </p:sp>
      <p:pic>
        <p:nvPicPr>
          <p:cNvPr id="1027" name="Picture 3" descr="C:\Users\Gustin\Desktop\svašta(paula)\word\972127_499256023480900_1570919019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3491880" cy="43079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 descr="tumblr_mo41w8RETb1rz85s4o1_500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64096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00B050"/>
                </a:solidFill>
                <a:latin typeface="Comic Sans MS" pitchFamily="66" charset="0"/>
              </a:rPr>
              <a:t>Kad vidiš na satu 22 broj,</a:t>
            </a:r>
          </a:p>
          <a:p>
            <a:pPr algn="ctr"/>
            <a:r>
              <a:rPr lang="hr-HR" sz="4000" b="1" dirty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hr-HR" sz="4000" b="1" dirty="0" smtClean="0">
                <a:solidFill>
                  <a:srgbClr val="00B050"/>
                </a:solidFill>
                <a:latin typeface="Comic Sans MS" pitchFamily="66" charset="0"/>
              </a:rPr>
              <a:t>ko već nisi,</a:t>
            </a:r>
          </a:p>
          <a:p>
            <a:pPr algn="ctr"/>
            <a:r>
              <a:rPr lang="hr-HR" sz="4000" b="1" dirty="0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hr-HR" sz="4000" b="1" dirty="0" smtClean="0">
                <a:solidFill>
                  <a:srgbClr val="00B050"/>
                </a:solidFill>
                <a:latin typeface="Comic Sans MS" pitchFamily="66" charset="0"/>
              </a:rPr>
              <a:t>rže uskači u krevet svoj!</a:t>
            </a:r>
            <a:endParaRPr lang="hr-HR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s://fbcdn-profile-a.akamaihd.net/hprofile-ak-ash3/71157_198272716117_713780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2276872"/>
            <a:ext cx="3384376" cy="43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96944" cy="6368028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6048"/>
          </a:xfrm>
        </p:spPr>
        <p:txBody>
          <a:bodyPr/>
          <a:lstStyle/>
          <a:p>
            <a:pPr algn="ctr"/>
            <a:r>
              <a:rPr lang="hr-HR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STRUČNI TIM „RUKA PRIJATELJSTVA”</a:t>
            </a:r>
            <a:endParaRPr lang="hr-HR" sz="4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trelica dolje 7"/>
          <p:cNvSpPr/>
          <p:nvPr/>
        </p:nvSpPr>
        <p:spPr>
          <a:xfrm rot="1894583">
            <a:off x="2253713" y="1544001"/>
            <a:ext cx="416599" cy="48806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dolje 8"/>
          <p:cNvSpPr/>
          <p:nvPr/>
        </p:nvSpPr>
        <p:spPr>
          <a:xfrm rot="19837449">
            <a:off x="6637741" y="1458414"/>
            <a:ext cx="416599" cy="48806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/>
          <p:cNvSpPr txBox="1"/>
          <p:nvPr/>
        </p:nvSpPr>
        <p:spPr>
          <a:xfrm>
            <a:off x="251520" y="2132856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STRUČNA SLUŽBA</a:t>
            </a:r>
          </a:p>
          <a:p>
            <a:endParaRPr lang="hr-HR" sz="2000" dirty="0" smtClean="0">
              <a:latin typeface="Comic Sans MS" panose="030F0702030302020204" pitchFamily="66" charset="0"/>
            </a:endParaRPr>
          </a:p>
          <a:p>
            <a:r>
              <a:rPr lang="hr-HR" sz="2000" dirty="0" smtClean="0">
                <a:latin typeface="Comic Sans MS" panose="030F0702030302020204" pitchFamily="66" charset="0"/>
              </a:rPr>
              <a:t>Psihologinja</a:t>
            </a:r>
            <a:r>
              <a:rPr lang="hr-HR" sz="2000" dirty="0" smtClean="0">
                <a:latin typeface="Comic Sans MS" panose="030F0702030302020204" pitchFamily="66" charset="0"/>
              </a:rPr>
              <a:t>: Nikica </a:t>
            </a:r>
            <a:r>
              <a:rPr lang="hr-HR" sz="2000" dirty="0" err="1" smtClean="0">
                <a:latin typeface="Comic Sans MS" panose="030F0702030302020204" pitchFamily="66" charset="0"/>
              </a:rPr>
              <a:t>Greguš</a:t>
            </a:r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 smtClean="0">
                <a:latin typeface="Comic Sans MS" panose="030F0702030302020204" pitchFamily="66" charset="0"/>
              </a:rPr>
              <a:t>Pedagoginja: Paula </a:t>
            </a:r>
            <a:r>
              <a:rPr lang="hr-HR" sz="2000" dirty="0" err="1" smtClean="0">
                <a:latin typeface="Comic Sans MS" panose="030F0702030302020204" pitchFamily="66" charset="0"/>
              </a:rPr>
              <a:t>Zglav</a:t>
            </a:r>
            <a:endParaRPr lang="hr-HR" sz="2000" dirty="0" smtClean="0">
              <a:latin typeface="Comic Sans MS" panose="030F0702030302020204" pitchFamily="66" charset="0"/>
            </a:endParaRPr>
          </a:p>
          <a:p>
            <a:r>
              <a:rPr lang="hr-HR" sz="2000" dirty="0" smtClean="0">
                <a:latin typeface="Comic Sans MS" panose="030F0702030302020204" pitchFamily="66" charset="0"/>
              </a:rPr>
              <a:t>Knjižničarka</a:t>
            </a:r>
            <a:r>
              <a:rPr lang="hr-HR" sz="2000" dirty="0" smtClean="0">
                <a:latin typeface="Comic Sans MS" panose="030F0702030302020204" pitchFamily="66" charset="0"/>
              </a:rPr>
              <a:t>: Sandra </a:t>
            </a:r>
            <a:r>
              <a:rPr lang="hr-HR" sz="2000" dirty="0" err="1" smtClean="0">
                <a:latin typeface="Comic Sans MS" panose="030F0702030302020204" pitchFamily="66" charset="0"/>
              </a:rPr>
              <a:t>Židan</a:t>
            </a:r>
            <a:endParaRPr lang="hr-HR" sz="2000" dirty="0">
              <a:latin typeface="Comic Sans MS" panose="030F0702030302020204" pitchFamily="66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4860032" y="1960882"/>
            <a:ext cx="383144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STRUČNI TIM</a:t>
            </a:r>
          </a:p>
          <a:p>
            <a:r>
              <a:rPr lang="hr-HR" sz="2000" dirty="0" smtClean="0">
                <a:latin typeface="Comic Sans MS" panose="030F0702030302020204" pitchFamily="66" charset="0"/>
              </a:rPr>
              <a:t>Voditelj:Paula </a:t>
            </a:r>
            <a:r>
              <a:rPr lang="hr-HR" sz="2000" dirty="0" err="1" smtClean="0">
                <a:latin typeface="Comic Sans MS" panose="030F0702030302020204" pitchFamily="66" charset="0"/>
              </a:rPr>
              <a:t>Gustin</a:t>
            </a:r>
            <a:endParaRPr lang="hr-HR" sz="2000" dirty="0" smtClean="0">
              <a:latin typeface="Comic Sans MS" panose="030F0702030302020204" pitchFamily="66" charset="0"/>
            </a:endParaRPr>
          </a:p>
          <a:p>
            <a:r>
              <a:rPr lang="hr-HR" sz="2000" dirty="0" smtClean="0">
                <a:latin typeface="Comic Sans MS" panose="030F0702030302020204" pitchFamily="66" charset="0"/>
              </a:rPr>
              <a:t>Članovi: Matea Previšić</a:t>
            </a:r>
          </a:p>
          <a:p>
            <a:r>
              <a:rPr lang="hr-HR" sz="2000" dirty="0" smtClean="0">
                <a:latin typeface="Comic Sans MS" panose="030F0702030302020204" pitchFamily="66" charset="0"/>
              </a:rPr>
              <a:t>            Katarina </a:t>
            </a:r>
            <a:r>
              <a:rPr lang="hr-HR" sz="2000" dirty="0" err="1" smtClean="0">
                <a:latin typeface="Comic Sans MS" panose="030F0702030302020204" pitchFamily="66" charset="0"/>
              </a:rPr>
              <a:t>Žarak</a:t>
            </a:r>
            <a:endParaRPr lang="hr-HR" sz="2000" dirty="0" smtClean="0">
              <a:latin typeface="Comic Sans MS" panose="030F0702030302020204" pitchFamily="66" charset="0"/>
            </a:endParaRPr>
          </a:p>
          <a:p>
            <a:r>
              <a:rPr lang="hr-HR" sz="2000" dirty="0" smtClean="0">
                <a:latin typeface="Comic Sans MS" panose="030F0702030302020204" pitchFamily="66" charset="0"/>
              </a:rPr>
              <a:t>            Katarina </a:t>
            </a:r>
            <a:r>
              <a:rPr lang="hr-HR" sz="2000" dirty="0" err="1" smtClean="0">
                <a:latin typeface="Comic Sans MS" panose="030F0702030302020204" pitchFamily="66" charset="0"/>
              </a:rPr>
              <a:t>Margaretić</a:t>
            </a:r>
            <a:endParaRPr lang="hr-HR" sz="2000" dirty="0" smtClean="0">
              <a:latin typeface="Comic Sans MS" panose="030F0702030302020204" pitchFamily="66" charset="0"/>
            </a:endParaRPr>
          </a:p>
          <a:p>
            <a:r>
              <a:rPr lang="hr-HR" sz="2000" dirty="0" smtClean="0">
                <a:latin typeface="Comic Sans MS" panose="030F0702030302020204" pitchFamily="66" charset="0"/>
              </a:rPr>
              <a:t>            Lucija Bašić</a:t>
            </a:r>
          </a:p>
          <a:p>
            <a:r>
              <a:rPr lang="hr-HR" sz="2000" dirty="0" smtClean="0">
                <a:latin typeface="Comic Sans MS" panose="030F0702030302020204" pitchFamily="66" charset="0"/>
              </a:rPr>
              <a:t>            Barbara Knezović</a:t>
            </a:r>
          </a:p>
          <a:p>
            <a:r>
              <a:rPr lang="hr-HR" sz="2000" dirty="0" smtClean="0">
                <a:latin typeface="Comic Sans MS" panose="030F0702030302020204" pitchFamily="66" charset="0"/>
              </a:rPr>
              <a:t>            Nikolina </a:t>
            </a:r>
            <a:r>
              <a:rPr lang="hr-HR" sz="2000" dirty="0" err="1" smtClean="0">
                <a:latin typeface="Comic Sans MS" panose="030F0702030302020204" pitchFamily="66" charset="0"/>
              </a:rPr>
              <a:t>Klešković</a:t>
            </a:r>
            <a:endParaRPr lang="hr-HR" sz="2000" dirty="0" smtClean="0">
              <a:latin typeface="Comic Sans MS" panose="030F0702030302020204" pitchFamily="66" charset="0"/>
            </a:endParaRPr>
          </a:p>
          <a:p>
            <a:r>
              <a:rPr lang="hr-HR" sz="2000" dirty="0" smtClean="0">
                <a:latin typeface="Comic Sans MS" panose="030F0702030302020204" pitchFamily="66" charset="0"/>
              </a:rPr>
              <a:t>            Petra </a:t>
            </a:r>
            <a:r>
              <a:rPr lang="hr-HR" sz="2000" dirty="0" err="1" smtClean="0">
                <a:latin typeface="Comic Sans MS" panose="030F0702030302020204" pitchFamily="66" charset="0"/>
              </a:rPr>
              <a:t>Ljubimir</a:t>
            </a:r>
            <a:endParaRPr lang="hr-HR" sz="2000" dirty="0" smtClean="0">
              <a:latin typeface="Comic Sans MS" panose="030F0702030302020204" pitchFamily="66" charset="0"/>
            </a:endParaRPr>
          </a:p>
          <a:p>
            <a:r>
              <a:rPr lang="hr-HR" sz="2000" dirty="0" smtClean="0">
                <a:latin typeface="Comic Sans MS" panose="030F0702030302020204" pitchFamily="66" charset="0"/>
              </a:rPr>
              <a:t>            Ivana Antunović</a:t>
            </a:r>
          </a:p>
          <a:p>
            <a:r>
              <a:rPr lang="hr-HR" sz="2000" dirty="0" smtClean="0">
                <a:latin typeface="Comic Sans MS" panose="030F0702030302020204" pitchFamily="66" charset="0"/>
              </a:rPr>
              <a:t>            Katarina </a:t>
            </a:r>
            <a:r>
              <a:rPr lang="hr-HR" sz="2000" dirty="0" err="1" smtClean="0">
                <a:latin typeface="Comic Sans MS" panose="030F0702030302020204" pitchFamily="66" charset="0"/>
              </a:rPr>
              <a:t>Handabaka</a:t>
            </a:r>
            <a:endParaRPr lang="hr-HR" sz="2000" dirty="0" smtClean="0">
              <a:latin typeface="Comic Sans MS" panose="030F0702030302020204" pitchFamily="66" charset="0"/>
            </a:endParaRPr>
          </a:p>
          <a:p>
            <a:r>
              <a:rPr lang="hr-HR" sz="2000" dirty="0" smtClean="0">
                <a:latin typeface="Comic Sans MS" panose="030F0702030302020204" pitchFamily="66" charset="0"/>
              </a:rPr>
              <a:t>            Petra </a:t>
            </a:r>
            <a:r>
              <a:rPr lang="hr-HR" sz="2000" dirty="0" err="1" smtClean="0">
                <a:latin typeface="Comic Sans MS" panose="030F0702030302020204" pitchFamily="66" charset="0"/>
              </a:rPr>
              <a:t>Jakobušić</a:t>
            </a:r>
            <a:endParaRPr lang="hr-HR" sz="2000" dirty="0" smtClean="0">
              <a:latin typeface="Comic Sans MS" panose="030F0702030302020204" pitchFamily="66" charset="0"/>
            </a:endParaRPr>
          </a:p>
          <a:p>
            <a:r>
              <a:rPr lang="hr-HR" sz="2000" dirty="0" smtClean="0">
                <a:latin typeface="Comic Sans MS" panose="030F0702030302020204" pitchFamily="66" charset="0"/>
              </a:rPr>
              <a:t>            Martina </a:t>
            </a:r>
            <a:r>
              <a:rPr lang="hr-HR" sz="2000" dirty="0" err="1" smtClean="0">
                <a:latin typeface="Comic Sans MS" panose="030F0702030302020204" pitchFamily="66" charset="0"/>
              </a:rPr>
              <a:t>Šetka</a:t>
            </a:r>
            <a:endParaRPr lang="hr-HR" sz="2000" dirty="0" smtClean="0">
              <a:latin typeface="Comic Sans MS" panose="030F0702030302020204" pitchFamily="66" charset="0"/>
            </a:endParaRPr>
          </a:p>
          <a:p>
            <a:r>
              <a:rPr lang="hr-HR" sz="2000" dirty="0" smtClean="0">
                <a:latin typeface="Comic Sans MS" panose="030F0702030302020204" pitchFamily="66" charset="0"/>
              </a:rPr>
              <a:t>            </a:t>
            </a:r>
            <a:r>
              <a:rPr lang="hr-HR" sz="2000" dirty="0" smtClean="0">
                <a:latin typeface="Comic Sans MS" panose="030F0702030302020204" pitchFamily="66" charset="0"/>
              </a:rPr>
              <a:t>Dominik </a:t>
            </a:r>
            <a:r>
              <a:rPr lang="hr-HR" sz="2000" dirty="0" err="1" smtClean="0">
                <a:latin typeface="Comic Sans MS" panose="030F0702030302020204" pitchFamily="66" charset="0"/>
              </a:rPr>
              <a:t>Krmek</a:t>
            </a:r>
            <a:endParaRPr lang="hr-HR" sz="2000" dirty="0" smtClean="0">
              <a:latin typeface="Comic Sans MS" panose="030F0702030302020204" pitchFamily="66" charset="0"/>
            </a:endParaRPr>
          </a:p>
          <a:p>
            <a:r>
              <a:rPr lang="hr-HR" sz="2000" dirty="0" smtClean="0">
                <a:latin typeface="Comic Sans MS" panose="030F0702030302020204" pitchFamily="66" charset="0"/>
              </a:rPr>
              <a:t>           </a:t>
            </a:r>
            <a:r>
              <a:rPr lang="hr-HR" sz="2000" dirty="0">
                <a:latin typeface="Comic Sans MS" panose="030F0702030302020204" pitchFamily="66" charset="0"/>
              </a:rPr>
              <a:t> </a:t>
            </a:r>
            <a:r>
              <a:rPr lang="hr-HR" sz="2000" dirty="0" smtClean="0">
                <a:latin typeface="Comic Sans MS" panose="030F0702030302020204" pitchFamily="66" charset="0"/>
              </a:rPr>
              <a:t>Peri </a:t>
            </a:r>
            <a:r>
              <a:rPr lang="hr-HR" sz="2000" dirty="0" err="1" smtClean="0">
                <a:latin typeface="Comic Sans MS" panose="030F0702030302020204" pitchFamily="66" charset="0"/>
              </a:rPr>
              <a:t>Adrian</a:t>
            </a:r>
            <a:r>
              <a:rPr lang="hr-HR" sz="2000" dirty="0" smtClean="0">
                <a:latin typeface="Comic Sans MS" panose="030F0702030302020204" pitchFamily="66" charset="0"/>
              </a:rPr>
              <a:t> Puljić</a:t>
            </a:r>
            <a:endParaRPr lang="hr-HR" sz="2000" dirty="0" smtClean="0">
              <a:latin typeface="Comic Sans MS" panose="030F0702030302020204" pitchFamily="66" charset="0"/>
            </a:endParaRPr>
          </a:p>
          <a:p>
            <a:endParaRPr lang="hr-HR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Desktop\prijateljstvo\prijatelji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r="11065" b="37300"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85800"/>
            <a:ext cx="7632847" cy="731838"/>
          </a:xfrm>
        </p:spPr>
        <p:txBody>
          <a:bodyPr/>
          <a:lstStyle/>
          <a:p>
            <a:pPr algn="ctr"/>
            <a:r>
              <a:rPr lang="hr-HR" sz="4000" b="1" dirty="0" smtClean="0">
                <a:solidFill>
                  <a:srgbClr val="00B050"/>
                </a:solidFill>
                <a:latin typeface="Comic Sans MS" pitchFamily="66" charset="0"/>
              </a:rPr>
              <a:t>Prijateljstvo je </a:t>
            </a:r>
            <a:br>
              <a:rPr lang="hr-HR" sz="40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hr-HR" sz="4000" b="1" dirty="0" smtClean="0">
                <a:solidFill>
                  <a:srgbClr val="00B050"/>
                </a:solidFill>
                <a:latin typeface="Comic Sans MS" pitchFamily="66" charset="0"/>
              </a:rPr>
              <a:t>neizmjerno bogatstvo</a:t>
            </a:r>
            <a:endParaRPr lang="hr-HR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208912" cy="4525963"/>
          </a:xfrm>
        </p:spPr>
        <p:txBody>
          <a:bodyPr/>
          <a:lstStyle/>
          <a:p>
            <a:r>
              <a:rPr lang="hr-HR" sz="3600" dirty="0" smtClean="0">
                <a:latin typeface="Comic Sans MS" pitchFamily="66" charset="0"/>
              </a:rPr>
              <a:t>Svi težimo tome da imamo prijatelja, osobu od povjerenja, nekog tko je uvijek na našoj strani, no jesmo li svjesni da moramo tu ljubavi i uzvratiti. Dakle, da bismo imali pravog prijatelja prvenstveno moramo znati biti pravi prijatelj. </a:t>
            </a:r>
            <a:endParaRPr lang="hr-HR" sz="36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mblr_mo41w8RETb1rz85s4o1_500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819472"/>
            <a:ext cx="7826573" cy="5040560"/>
          </a:xfrm>
        </p:spPr>
        <p:txBody>
          <a:bodyPr/>
          <a:lstStyle/>
          <a:p>
            <a:r>
              <a:rPr lang="hr-HR" sz="2800" dirty="0" smtClean="0">
                <a:latin typeface="Comic Sans MS" pitchFamily="66" charset="0"/>
              </a:rPr>
              <a:t>-Društvene mreže sve nas više zavaravaju da imamo 200, 400 ili1 000 prijatelja</a:t>
            </a:r>
            <a:br>
              <a:rPr lang="hr-HR" sz="2800" dirty="0" smtClean="0">
                <a:latin typeface="Comic Sans MS" pitchFamily="66" charset="0"/>
              </a:rPr>
            </a:br>
            <a:r>
              <a:rPr lang="hr-HR" sz="2800" dirty="0" smtClean="0">
                <a:latin typeface="Comic Sans MS" pitchFamily="66" charset="0"/>
              </a:rPr>
              <a:t>-No to je uistinu korišten krivi naziv. </a:t>
            </a:r>
            <a:br>
              <a:rPr lang="hr-HR" sz="2800" dirty="0" smtClean="0">
                <a:latin typeface="Comic Sans MS" pitchFamily="66" charset="0"/>
              </a:rPr>
            </a:br>
            <a:r>
              <a:rPr lang="hr-HR" sz="2800" dirty="0" smtClean="0">
                <a:latin typeface="Comic Sans MS" pitchFamily="66" charset="0"/>
              </a:rPr>
              <a:t>-To mogu biti poznanici,pa čak i pedofili,dileri i ostale opasne i nepoznate osobe.</a:t>
            </a:r>
            <a:br>
              <a:rPr lang="hr-HR" sz="2800" dirty="0" smtClean="0">
                <a:latin typeface="Comic Sans MS" pitchFamily="66" charset="0"/>
              </a:rPr>
            </a:br>
            <a:r>
              <a:rPr lang="hr-HR" sz="2800" dirty="0" smtClean="0">
                <a:latin typeface="Comic Sans MS" pitchFamily="66" charset="0"/>
              </a:rPr>
              <a:t>-Prijatelja u životu sretan čovjek ima desetak, a najboljih prijatelja 2 do 3.</a:t>
            </a:r>
            <a:r>
              <a:rPr lang="hr-HR" sz="3200" dirty="0" smtClean="0">
                <a:latin typeface="Comic Sans MS" pitchFamily="66" charset="0"/>
              </a:rPr>
              <a:t> </a:t>
            </a:r>
            <a:endParaRPr lang="hr-HR" sz="3200" dirty="0">
              <a:latin typeface="Comic Sans MS" pitchFamily="66" charset="0"/>
            </a:endParaRPr>
          </a:p>
        </p:txBody>
      </p:sp>
      <p:pic>
        <p:nvPicPr>
          <p:cNvPr id="17410" name="Picture 2" descr="http://www.bljesak.ba/Thumb/502x339/dijete-kompjuter-iznenadjenj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501008"/>
            <a:ext cx="4971123" cy="33569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 descr="tumblr_mo41w8RETb1rz85s4o1_500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476672"/>
            <a:ext cx="46085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Comic Sans MS" pitchFamily="66" charset="0"/>
              </a:rPr>
              <a:t>Ovo su najvažnije osobne informacije koje se ne bi smjele podijeliti na internetu:</a:t>
            </a:r>
          </a:p>
          <a:p>
            <a:r>
              <a:rPr lang="hr-HR" sz="2000" dirty="0" smtClean="0">
                <a:latin typeface="Comic Sans MS" pitchFamily="66" charset="0"/>
              </a:rPr>
              <a:t> </a:t>
            </a:r>
          </a:p>
          <a:p>
            <a:r>
              <a:rPr lang="hr-HR" sz="2000" dirty="0" smtClean="0">
                <a:latin typeface="Comic Sans MS" pitchFamily="66" charset="0"/>
              </a:rPr>
              <a:t>•       PASSWORDI</a:t>
            </a:r>
          </a:p>
          <a:p>
            <a:r>
              <a:rPr lang="hr-HR" sz="2000" dirty="0" smtClean="0">
                <a:latin typeface="Comic Sans MS" pitchFamily="66" charset="0"/>
              </a:rPr>
              <a:t>•       ŠKOLA</a:t>
            </a:r>
          </a:p>
          <a:p>
            <a:r>
              <a:rPr lang="hr-HR" sz="2000" dirty="0" smtClean="0">
                <a:latin typeface="Comic Sans MS" pitchFamily="66" charset="0"/>
              </a:rPr>
              <a:t>•       ADRESA</a:t>
            </a:r>
          </a:p>
          <a:p>
            <a:r>
              <a:rPr lang="hr-HR" sz="2000" dirty="0" smtClean="0">
                <a:latin typeface="Comic Sans MS" pitchFamily="66" charset="0"/>
              </a:rPr>
              <a:t>•       BROJ TELEFONA/MOBITELA</a:t>
            </a:r>
          </a:p>
          <a:p>
            <a:r>
              <a:rPr lang="hr-HR" sz="2000" dirty="0" smtClean="0">
                <a:latin typeface="Comic Sans MS" pitchFamily="66" charset="0"/>
              </a:rPr>
              <a:t>•       E-MAIL ADRESA                                                                                                                                        (ako sadrži ime)</a:t>
            </a:r>
          </a:p>
          <a:p>
            <a:r>
              <a:rPr lang="hr-HR" sz="2000" dirty="0" smtClean="0">
                <a:latin typeface="Comic Sans MS" pitchFamily="66" charset="0"/>
              </a:rPr>
              <a:t>•       NEPRIKLADNE  FOTOGRAFIJE , VIDEO SNIMKE</a:t>
            </a:r>
          </a:p>
          <a:p>
            <a:r>
              <a:rPr lang="hr-HR" sz="2000" dirty="0" smtClean="0">
                <a:latin typeface="Comic Sans MS" pitchFamily="66" charset="0"/>
              </a:rPr>
              <a:t>•       INTIMNA RAZMIŠLJANJA</a:t>
            </a:r>
            <a:endParaRPr lang="hr-HR" sz="2000" dirty="0">
              <a:latin typeface="Comic Sans MS" pitchFamily="66" charset="0"/>
            </a:endParaRPr>
          </a:p>
        </p:txBody>
      </p:sp>
      <p:pic>
        <p:nvPicPr>
          <p:cNvPr id="37890" name="Picture 2" descr="http://os-cetvrta-bj.skole.hr/upload/os-cetvrta-bj/images/multistatic/63/Image/Internetpredators-main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3960440" cy="40829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568952" cy="64219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85800"/>
            <a:ext cx="8114605" cy="547950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4400" dirty="0" smtClean="0">
                <a:latin typeface="Comic Sans MS" pitchFamily="66" charset="0"/>
              </a:rPr>
              <a:t>Prijatelji su obitelj koju možemo sami izabrati, stoga pažljivo birajte, a kada ih nađete cijenite ih i volite, branite ih i podržavajte jer pravo je prijateljstvo nezamjenjivo bogatstvo.</a:t>
            </a:r>
            <a:endParaRPr lang="hr-HR" sz="4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mblr_mo41w8RETb1rz85s4o1_500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19163" cy="638132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1" y="1628800"/>
            <a:ext cx="3960439" cy="4752528"/>
          </a:xfrm>
        </p:spPr>
        <p:txBody>
          <a:bodyPr/>
          <a:lstStyle/>
          <a:p>
            <a:pPr algn="ctr"/>
            <a:r>
              <a:rPr lang="hr-HR" sz="4400" dirty="0" smtClean="0">
                <a:solidFill>
                  <a:srgbClr val="00B050"/>
                </a:solidFill>
                <a:latin typeface="Comic Sans MS" pitchFamily="66" charset="0"/>
              </a:rPr>
              <a:t>„Prijateljstvo je jedna duša u dva tijela.“ </a:t>
            </a:r>
          </a:p>
          <a:p>
            <a:pPr algn="ctr"/>
            <a:r>
              <a:rPr lang="hr-HR" sz="4400" dirty="0" smtClean="0">
                <a:latin typeface="Comic Sans MS" pitchFamily="66" charset="0"/>
              </a:rPr>
              <a:t>-Aristotel</a:t>
            </a:r>
          </a:p>
          <a:p>
            <a:endParaRPr lang="hr-HR" sz="3600" dirty="0"/>
          </a:p>
        </p:txBody>
      </p:sp>
      <p:pic>
        <p:nvPicPr>
          <p:cNvPr id="5" name="Picture 4" descr="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32656"/>
            <a:ext cx="3923928" cy="5885892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g-svojima-daje-u-snu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429000"/>
            <a:ext cx="8280920" cy="3240360"/>
          </a:xfrm>
        </p:spPr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Trebaš pomoć u učenju?</a:t>
            </a:r>
            <a:br>
              <a:rPr lang="hr-HR" dirty="0" smtClean="0">
                <a:latin typeface="Comic Sans MS" pitchFamily="66" charset="0"/>
              </a:rPr>
            </a:br>
            <a:r>
              <a:rPr lang="hr-HR" dirty="0" smtClean="0">
                <a:latin typeface="Comic Sans MS" pitchFamily="66" charset="0"/>
              </a:rPr>
              <a:t>Tu smo mi-stručni tim “Ruka prijateljstva” 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9513" y="-99392"/>
            <a:ext cx="8964487" cy="1728192"/>
          </a:xfrm>
        </p:spPr>
        <p:txBody>
          <a:bodyPr/>
          <a:lstStyle/>
          <a:p>
            <a:pPr algn="ctr"/>
            <a:r>
              <a:rPr lang="hr-HR" sz="4400" dirty="0" smtClean="0">
                <a:solidFill>
                  <a:schemeClr val="bg1"/>
                </a:solidFill>
                <a:latin typeface="Comic Sans MS" pitchFamily="66" charset="0"/>
              </a:rPr>
              <a:t>Dosta spavanja! </a:t>
            </a:r>
          </a:p>
          <a:p>
            <a:pPr algn="ctr"/>
            <a:r>
              <a:rPr lang="hr-HR" sz="4400" dirty="0" smtClean="0">
                <a:solidFill>
                  <a:schemeClr val="bg1"/>
                </a:solidFill>
                <a:latin typeface="Comic Sans MS" pitchFamily="66" charset="0"/>
              </a:rPr>
              <a:t>Silazim s oblaka!</a:t>
            </a:r>
            <a:endParaRPr lang="hr-HR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mblr_mo41w8RETb1rz85s4o1_500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653" y="260648"/>
            <a:ext cx="9018347" cy="6408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9525" y="0"/>
            <a:ext cx="7085013" cy="2667000"/>
          </a:xfrm>
        </p:spPr>
        <p:txBody>
          <a:bodyPr/>
          <a:lstStyle/>
          <a:p>
            <a:pPr algn="ctr"/>
            <a:r>
              <a:rPr lang="hr-HR" sz="4000" b="1" dirty="0" smtClean="0">
                <a:solidFill>
                  <a:srgbClr val="00B050"/>
                </a:solidFill>
                <a:latin typeface="Comic Sans MS" pitchFamily="66" charset="0"/>
              </a:rPr>
              <a:t>“Učimo kako bi svoje znanje mogli podijeliti s drugima.”</a:t>
            </a:r>
            <a:endParaRPr lang="hr-HR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www.britishcouncil.hr/files/2012/04/Croatia-English-Teens-Cove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36912"/>
            <a:ext cx="6910163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5944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01159440</Template>
  <TotalTime>397</TotalTime>
  <Words>536</Words>
  <Application>Microsoft Office PowerPoint</Application>
  <PresentationFormat>Prikaz na zaslonu (4:3)</PresentationFormat>
  <Paragraphs>86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01159440</vt:lpstr>
      <vt:lpstr>ZA ZNANJE I UČENJE</vt:lpstr>
      <vt:lpstr>„Jedini način da imaš prijatelje jest biti prijatelj.” </vt:lpstr>
      <vt:lpstr>Prijateljstvo je  neizmjerno bogatstvo</vt:lpstr>
      <vt:lpstr>-Društvene mreže sve nas više zavaravaju da imamo 200, 400 ili1 000 prijatelja -No to je uistinu korišten krivi naziv.  -To mogu biti poznanici,pa čak i pedofili,dileri i ostale opasne i nepoznate osobe. -Prijatelja u životu sretan čovjek ima desetak, a najboljih prijatelja 2 do 3. </vt:lpstr>
      <vt:lpstr>PowerPointova prezentacija</vt:lpstr>
      <vt:lpstr>Prijatelji su obitelj koju možemo sami izabrati, stoga pažljivo birajte, a kada ih nađete cijenite ih i volite, branite ih i podržavajte jer pravo je prijateljstvo nezamjenjivo bogatstvo.</vt:lpstr>
      <vt:lpstr>PowerPointova prezentacija</vt:lpstr>
      <vt:lpstr>Trebaš pomoć u učenju? Tu smo mi-stručni tim “Ruka prijateljstva” </vt:lpstr>
      <vt:lpstr>“Učimo kako bi svoje znanje mogli podijeliti s drugima.”</vt:lpstr>
      <vt:lpstr>Savjeti za lakše učenje </vt:lpstr>
      <vt:lpstr>Postavimo ciljeve</vt:lpstr>
      <vt:lpstr>UČENJE NE MORA BITI MUČENJE</vt:lpstr>
      <vt:lpstr>PowerPointova prezentacija</vt:lpstr>
      <vt:lpstr>PowerPointova prezentacija</vt:lpstr>
      <vt:lpstr>Razmišljajmo pozitivno</vt:lpstr>
      <vt:lpstr>PowerPointova prezentacija</vt:lpstr>
      <vt:lpstr>Biti cool znači: -biti dobar učenik -poštivat profesore,roditelje  i starije od  sebe -prihvaćat različitosti -ne osuđivati -pomagati drugima -ne konzumirati alkohol -ne pušiti cigarete -biti poslušan i marljiv         </vt:lpstr>
      <vt:lpstr>Kako smanjiti strah od ispitivanja?</vt:lpstr>
      <vt:lpstr>• Naučiti se koncentrirati na materijal koji učiš tako što ćeš:  - izvlačiti pitanja iz knjige i bilježnice i ponavljati gradivo kroz odgovore na ta pitanja  - usmjeriti se na ključne riječi, koncepte i primjere u knjizi i bilježnici  - izraditi tablice i bilješke kroz koje ćeš organizirati informacije iz knjige i bilježnice  - koristiti tehnike opuštanja, kao što je, na primjer, duboko disanje</vt:lpstr>
      <vt:lpstr>Što još pomaže u učenju? </vt:lpstr>
      <vt:lpstr>Informacije mami više nisu šok, kad vidi da u školi nisam tako loš! </vt:lpstr>
      <vt:lpstr>PowerPointova prezentacija</vt:lpstr>
      <vt:lpstr>PowerPointova prezentacija</vt:lpstr>
      <vt:lpstr>PowerPointova prezentacija</vt:lpstr>
      <vt:lpstr>STRUČNI TIM „RUKA PRIJATELJSTVA”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Psiholog</cp:lastModifiedBy>
  <cp:revision>45</cp:revision>
  <cp:lastPrinted>2014-03-10T10:00:16Z</cp:lastPrinted>
  <dcterms:created xsi:type="dcterms:W3CDTF">2014-03-02T10:25:14Z</dcterms:created>
  <dcterms:modified xsi:type="dcterms:W3CDTF">2014-03-17T07:52:25Z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TC011594401033</vt:lpwstr>
  </property>
</Properties>
</file>